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1" r:id="rId2"/>
  </p:sldIdLst>
  <p:sldSz cx="12192000" cy="16256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359FB"/>
    <a:srgbClr val="FFD44B"/>
    <a:srgbClr val="0000FF"/>
    <a:srgbClr val="CCFFCC"/>
    <a:srgbClr val="FFFFE7"/>
    <a:srgbClr val="FFFFEB"/>
    <a:srgbClr val="D7D7D7"/>
    <a:srgbClr val="FF99FF"/>
    <a:srgbClr val="F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 snapToGrid="0">
      <p:cViewPr>
        <p:scale>
          <a:sx n="66" d="100"/>
          <a:sy n="66" d="100"/>
        </p:scale>
        <p:origin x="2622" y="-1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6D4BB-59C0-4FB4-8696-E881A36A151B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DA18-5269-4044-82B1-DB2DCC27E3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47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DA18-5269-4044-82B1-DB2DCC27E3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09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24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24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2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92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74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29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89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5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05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31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91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D0B3-F310-4097-A0C9-4386883B9C45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2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E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 bwMode="gray">
          <a:xfrm>
            <a:off x="266200" y="11378719"/>
            <a:ext cx="6459732" cy="3644409"/>
          </a:xfrm>
          <a:prstGeom prst="roundRect">
            <a:avLst>
              <a:gd name="adj" fmla="val 9697"/>
            </a:avLst>
          </a:prstGeom>
          <a:pattFill prst="ltHorz">
            <a:fgClr>
              <a:srgbClr val="FFD44B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 bwMode="gray">
          <a:xfrm>
            <a:off x="537192" y="9470149"/>
            <a:ext cx="11325391" cy="160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354" y="9386187"/>
            <a:ext cx="12178645" cy="1745264"/>
          </a:xfrm>
          <a:prstGeom prst="rect">
            <a:avLst/>
          </a:prstGeom>
          <a:noFill/>
        </p:spPr>
      </p:pic>
      <p:sp>
        <p:nvSpPr>
          <p:cNvPr id="121" name="正方形/長方形 120"/>
          <p:cNvSpPr/>
          <p:nvPr/>
        </p:nvSpPr>
        <p:spPr bwMode="gray">
          <a:xfrm>
            <a:off x="-1" y="9388475"/>
            <a:ext cx="105058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6680" defTabSz="1280160">
              <a:lnSpc>
                <a:spcPct val="135000"/>
              </a:lnSpc>
              <a:defRPr/>
            </a:pPr>
            <a:r>
              <a:rPr lang="ja-JP" altLang="en-US" sz="4000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en-US" sz="4000" u="sng" kern="1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業種や要望にそった説明</a:t>
            </a:r>
            <a:r>
              <a:rPr lang="ja-JP" altLang="en-US" sz="3200" kern="100" dirty="0" smtClean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により、</a:t>
            </a:r>
            <a:endParaRPr lang="en-US" altLang="ja-JP" sz="2400" kern="100" dirty="0" smtClean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R="106680" defTabSz="1280160">
              <a:lnSpc>
                <a:spcPct val="135000"/>
              </a:lnSpc>
              <a:defRPr/>
            </a:pPr>
            <a:r>
              <a:rPr lang="ja-JP" altLang="en-US" sz="3200" kern="100" dirty="0" smtClean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参加者</a:t>
            </a:r>
            <a:r>
              <a:rPr lang="ja-JP" altLang="en-US" sz="32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の</a:t>
            </a:r>
            <a:r>
              <a:rPr lang="ja-JP" altLang="en-US" sz="40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約９割</a:t>
            </a:r>
            <a:r>
              <a:rPr lang="ja-JP" altLang="en-US" sz="32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が</a:t>
            </a:r>
            <a:r>
              <a:rPr lang="ja-JP" altLang="en-US" sz="40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「</a:t>
            </a:r>
            <a:r>
              <a:rPr lang="ja-JP" altLang="en-US" sz="40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理解が進んだ</a:t>
            </a:r>
            <a:r>
              <a:rPr lang="ja-JP" altLang="en-US" sz="40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」</a:t>
            </a:r>
            <a:r>
              <a:rPr lang="ja-JP" altLang="en-US" sz="3200" kern="100" dirty="0" smtClean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と回答！</a:t>
            </a:r>
            <a:endParaRPr lang="en-US" altLang="ja-JP" sz="3200" kern="100" dirty="0" smtClean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41343" y="9696595"/>
            <a:ext cx="1330588" cy="1287297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 bwMode="gray">
          <a:xfrm>
            <a:off x="-2" y="797771"/>
            <a:ext cx="12192001" cy="4183871"/>
          </a:xfrm>
          <a:prstGeom prst="rect">
            <a:avLst/>
          </a:prstGeom>
          <a:pattFill prst="wdDnDiag">
            <a:fgClr>
              <a:srgbClr val="CCEC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 bwMode="gray">
          <a:xfrm>
            <a:off x="-2" y="5771"/>
            <a:ext cx="12192001" cy="7920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 bwMode="gray">
          <a:xfrm>
            <a:off x="13354" y="123906"/>
            <a:ext cx="42265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</a:t>
            </a:r>
            <a:r>
              <a:rPr kumimoji="1" lang="ja-JP" altLang="en-US" sz="3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団体の皆さま</a:t>
            </a:r>
            <a:endParaRPr kumimoji="1" lang="en-US" altLang="ja-JP" sz="3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879477">
            <a:off x="8991016" y="6302514"/>
            <a:ext cx="2460891" cy="26968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円/楕円 9"/>
          <p:cNvSpPr/>
          <p:nvPr/>
        </p:nvSpPr>
        <p:spPr bwMode="gray">
          <a:xfrm>
            <a:off x="436983" y="4986440"/>
            <a:ext cx="4536000" cy="4212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058286" y="3708008"/>
            <a:ext cx="3238877" cy="2550616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 bwMode="gray">
          <a:xfrm>
            <a:off x="-1" y="15379976"/>
            <a:ext cx="12192001" cy="87602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形吹き出し 51"/>
          <p:cNvSpPr/>
          <p:nvPr/>
        </p:nvSpPr>
        <p:spPr bwMode="gray">
          <a:xfrm>
            <a:off x="7174659" y="11378719"/>
            <a:ext cx="1620000" cy="1620000"/>
          </a:xfrm>
          <a:prstGeom prst="wedgeEllipseCallout">
            <a:avLst>
              <a:gd name="adj1" fmla="val 11685"/>
              <a:gd name="adj2" fmla="val 4225"/>
            </a:avLst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3" name="グループ化 42"/>
          <p:cNvGrpSpPr/>
          <p:nvPr/>
        </p:nvGrpSpPr>
        <p:grpSpPr bwMode="gray">
          <a:xfrm>
            <a:off x="4120845" y="15427808"/>
            <a:ext cx="3781425" cy="827937"/>
            <a:chOff x="630530" y="15428063"/>
            <a:chExt cx="3781425" cy="827937"/>
          </a:xfrm>
        </p:grpSpPr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806867" y="15428063"/>
              <a:ext cx="1428750" cy="466725"/>
            </a:xfrm>
            <a:prstGeom prst="rect">
              <a:avLst/>
            </a:prstGeom>
          </p:spPr>
        </p:pic>
        <p:pic>
          <p:nvPicPr>
            <p:cNvPr id="61" name="図 6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30530" y="15989300"/>
              <a:ext cx="3781425" cy="266700"/>
            </a:xfrm>
            <a:prstGeom prst="rect">
              <a:avLst/>
            </a:prstGeom>
          </p:spPr>
        </p:pic>
      </p:grpSp>
      <p:grpSp>
        <p:nvGrpSpPr>
          <p:cNvPr id="54" name="グループ化 53"/>
          <p:cNvGrpSpPr/>
          <p:nvPr/>
        </p:nvGrpSpPr>
        <p:grpSpPr bwMode="gray">
          <a:xfrm>
            <a:off x="9669638" y="11378719"/>
            <a:ext cx="1653537" cy="1620000"/>
            <a:chOff x="10179435" y="10679563"/>
            <a:chExt cx="1653537" cy="1620000"/>
          </a:xfrm>
        </p:grpSpPr>
        <p:sp>
          <p:nvSpPr>
            <p:cNvPr id="58" name="円形吹き出し 57"/>
            <p:cNvSpPr/>
            <p:nvPr/>
          </p:nvSpPr>
          <p:spPr bwMode="gray">
            <a:xfrm>
              <a:off x="10196204" y="10679563"/>
              <a:ext cx="1620000" cy="1620000"/>
            </a:xfrm>
            <a:prstGeom prst="wedgeEllipseCallout">
              <a:avLst>
                <a:gd name="adj1" fmla="val 11685"/>
                <a:gd name="adj2" fmla="val 4225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 bwMode="gray">
            <a:xfrm>
              <a:off x="10179435" y="11084907"/>
              <a:ext cx="16535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 smtClean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改正</a:t>
              </a:r>
              <a:endParaRPr kumimoji="1" lang="en-US" altLang="ja-JP" sz="24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kumimoji="1" lang="ja-JP" altLang="en-US" sz="2400" dirty="0" smtClean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電帳法も</a:t>
              </a:r>
              <a:endParaRPr kumimoji="1" lang="en-US" altLang="ja-JP" sz="24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60621" y="12585015"/>
            <a:ext cx="1564627" cy="134166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924349" y="12659233"/>
            <a:ext cx="1970124" cy="1117598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 bwMode="gray">
          <a:xfrm>
            <a:off x="843697" y="15412446"/>
            <a:ext cx="2751124" cy="901039"/>
            <a:chOff x="4777206" y="15421666"/>
            <a:chExt cx="2751124" cy="901039"/>
          </a:xfrm>
        </p:grpSpPr>
        <p:sp>
          <p:nvSpPr>
            <p:cNvPr id="63" name="正方形/長方形 62"/>
            <p:cNvSpPr/>
            <p:nvPr/>
          </p:nvSpPr>
          <p:spPr bwMode="gray">
            <a:xfrm>
              <a:off x="5288358" y="15421666"/>
              <a:ext cx="2239972" cy="6222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3000" kern="100" dirty="0" smtClean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国</a:t>
              </a:r>
              <a:r>
                <a:rPr lang="en-US" altLang="ja-JP" sz="3000" kern="100" dirty="0" smtClean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3000" kern="100" dirty="0" smtClean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税</a:t>
              </a:r>
              <a:r>
                <a:rPr lang="en-US" altLang="ja-JP" sz="3000" kern="100" dirty="0" smtClean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3000" kern="100" dirty="0" smtClean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庁</a:t>
              </a:r>
              <a:endParaRPr lang="ja-JP" sz="3000" kern="100" dirty="0">
                <a:solidFill>
                  <a:schemeClr val="bg2">
                    <a:lumMod val="25000"/>
                  </a:schemeClr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pic>
          <p:nvPicPr>
            <p:cNvPr id="64" name="Picture 4"/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1" t="27603" r="10972" b="24431"/>
            <a:stretch/>
          </p:blipFill>
          <p:spPr bwMode="gray">
            <a:xfrm>
              <a:off x="4777206" y="15486386"/>
              <a:ext cx="707136" cy="409178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23" name="テキスト ボックス 22"/>
            <p:cNvSpPr txBox="1"/>
            <p:nvPr/>
          </p:nvSpPr>
          <p:spPr bwMode="gray">
            <a:xfrm>
              <a:off x="4843397" y="15922595"/>
              <a:ext cx="26225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NATIONAL TAX AGENCY</a:t>
              </a:r>
              <a:endParaRPr kumimoji="1" lang="ja-JP" altLang="en-US" sz="2000" dirty="0"/>
            </a:p>
          </p:txBody>
        </p:sp>
      </p:grpSp>
      <p:pic>
        <p:nvPicPr>
          <p:cNvPr id="73" name="図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29397" y="2070226"/>
            <a:ext cx="4440825" cy="2565675"/>
          </a:xfrm>
          <a:prstGeom prst="rect">
            <a:avLst/>
          </a:prstGeom>
          <a:effectLst>
            <a:outerShdw blurRad="50800" dist="101600" dir="3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4" name="テキスト ボックス 73"/>
          <p:cNvSpPr txBox="1"/>
          <p:nvPr/>
        </p:nvSpPr>
        <p:spPr bwMode="gray">
          <a:xfrm>
            <a:off x="8016685" y="2569513"/>
            <a:ext cx="39161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財務省・国税庁</a:t>
            </a:r>
            <a:r>
              <a:rPr kumimoji="1" lang="en-US" altLang="ja-JP" sz="2800" baseline="30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</a:t>
            </a:r>
            <a:r>
              <a:rPr kumimoji="1" lang="ja-JP" alt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講師を派遣</a:t>
            </a:r>
            <a:endParaRPr kumimoji="1" lang="en-US" altLang="ja-JP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します！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1250" y="4937678"/>
            <a:ext cx="2619002" cy="1980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0" name="テキスト ボックス 89"/>
          <p:cNvSpPr txBox="1"/>
          <p:nvPr/>
        </p:nvSpPr>
        <p:spPr bwMode="gray">
          <a:xfrm>
            <a:off x="9724832" y="4399947"/>
            <a:ext cx="23437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en-US" altLang="ja-JP" sz="1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国税庁のほか、各国税局・税務署が担当します。</a:t>
            </a:r>
            <a:endParaRPr kumimoji="1" lang="ja-JP" altLang="en-US" sz="13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 bwMode="gray">
          <a:xfrm rot="21303691">
            <a:off x="6952636" y="13979394"/>
            <a:ext cx="5118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しっかりと</a:t>
            </a:r>
            <a:r>
              <a:rPr kumimoji="1" lang="ja-JP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理解と準備</a:t>
            </a:r>
            <a:r>
              <a:rPr kumimoji="1"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を進めて</a:t>
            </a:r>
            <a:endParaRPr kumimoji="1"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令和５年</a:t>
            </a:r>
            <a:r>
              <a:rPr kumimoji="1" lang="en-US" altLang="ja-JP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kumimoji="1"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を迎えましょう！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93795" y="6704561"/>
            <a:ext cx="812000" cy="1080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1771" y="6684507"/>
            <a:ext cx="795600" cy="1080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7" name="テキスト ボックス 106"/>
          <p:cNvSpPr txBox="1"/>
          <p:nvPr/>
        </p:nvSpPr>
        <p:spPr bwMode="gray">
          <a:xfrm>
            <a:off x="1051354" y="5245550"/>
            <a:ext cx="22327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インボイス制度</a:t>
            </a:r>
            <a:endParaRPr kumimoji="1" lang="en-US" altLang="ja-JP" sz="2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なんて</a:t>
            </a:r>
            <a:r>
              <a:rPr kumimoji="1" lang="ja-JP" altLang="en-US" sz="24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聞いたことない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なぁ･･･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08" name="グループ化 107"/>
          <p:cNvGrpSpPr/>
          <p:nvPr/>
        </p:nvGrpSpPr>
        <p:grpSpPr bwMode="gray">
          <a:xfrm>
            <a:off x="8796322" y="231170"/>
            <a:ext cx="2780474" cy="2056429"/>
            <a:chOff x="-6784595" y="9256806"/>
            <a:chExt cx="2780474" cy="2056429"/>
          </a:xfrm>
        </p:grpSpPr>
        <p:sp>
          <p:nvSpPr>
            <p:cNvPr id="109" name="爆発 2 108"/>
            <p:cNvSpPr/>
            <p:nvPr/>
          </p:nvSpPr>
          <p:spPr bwMode="gray">
            <a:xfrm rot="1334761">
              <a:off x="-6784595" y="9256806"/>
              <a:ext cx="2780474" cy="2056429"/>
            </a:xfrm>
            <a:prstGeom prst="irregularSeal2">
              <a:avLst/>
            </a:prstGeom>
            <a:solidFill>
              <a:srgbClr val="FFD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テキスト ボックス 109"/>
            <p:cNvSpPr txBox="1"/>
            <p:nvPr/>
          </p:nvSpPr>
          <p:spPr bwMode="gray">
            <a:xfrm rot="851805">
              <a:off x="-6265249" y="9750417"/>
              <a:ext cx="14814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 smtClean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もちろん</a:t>
              </a:r>
              <a:endParaRPr kumimoji="1" lang="en-US" altLang="ja-JP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ctr"/>
              <a:r>
                <a:rPr kumimoji="1" lang="ja-JP" altLang="en-US" sz="4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無料！</a:t>
              </a:r>
              <a:endParaRPr kumimoji="1" lang="ja-JP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112" name="正方形/長方形 111"/>
          <p:cNvSpPr/>
          <p:nvPr/>
        </p:nvSpPr>
        <p:spPr bwMode="gray">
          <a:xfrm>
            <a:off x="381965" y="7835280"/>
            <a:ext cx="5180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こんな声を聞く</a:t>
            </a:r>
            <a:r>
              <a:rPr lang="ja-JP" altLang="en-US" sz="3600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事業者団体</a:t>
            </a:r>
            <a:endParaRPr lang="en-US" altLang="ja-JP" sz="3600" dirty="0" smtClean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 smtClean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の方は</a:t>
            </a:r>
            <a:r>
              <a:rPr lang="ja-JP" altLang="en-US" sz="3600" dirty="0" smtClean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いますぐ！</a:t>
            </a:r>
            <a:endParaRPr lang="ja-JP" altLang="en-US" sz="32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 bwMode="gray">
          <a:xfrm>
            <a:off x="7179382" y="7797724"/>
            <a:ext cx="439254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1" lang="ja-JP" altLang="en-US" sz="66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所管省庁</a:t>
            </a:r>
            <a:r>
              <a:rPr kumimoji="1" lang="ja-JP" altLang="en-US" sz="60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へ</a:t>
            </a:r>
            <a:endParaRPr kumimoji="1" lang="ja-JP" altLang="en-US" sz="66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14" name="グループ化 113"/>
          <p:cNvGrpSpPr/>
          <p:nvPr/>
        </p:nvGrpSpPr>
        <p:grpSpPr bwMode="gray">
          <a:xfrm rot="4677845">
            <a:off x="11180258" y="6966919"/>
            <a:ext cx="674927" cy="603788"/>
            <a:chOff x="1091204" y="177138"/>
            <a:chExt cx="412221" cy="3739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15" name="Straight Arrow Connector 14">
              <a:extLst>
                <a:ext uri="{FF2B5EF4-FFF2-40B4-BE49-F238E27FC236}">
                  <a16:creationId xmlns:a16="http://schemas.microsoft.com/office/drawing/2014/main" id="{45DEC67F-9ACB-4895-867F-858BC0150DF4}"/>
                </a:ext>
              </a:extLst>
            </p:cNvPr>
            <p:cNvCxnSpPr>
              <a:cxnSpLocks/>
            </p:cNvCxnSpPr>
            <p:nvPr/>
          </p:nvCxnSpPr>
          <p:spPr bwMode="gray">
            <a:xfrm rot="19332254">
              <a:off x="1091204" y="440812"/>
              <a:ext cx="88088" cy="110292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Arrow Connector 14">
              <a:extLst>
                <a:ext uri="{FF2B5EF4-FFF2-40B4-BE49-F238E27FC236}">
                  <a16:creationId xmlns:a16="http://schemas.microsoft.com/office/drawing/2014/main" id="{3314864C-A020-4FE6-ADD2-3DD4EBFE15CB}"/>
                </a:ext>
              </a:extLst>
            </p:cNvPr>
            <p:cNvCxnSpPr>
              <a:cxnSpLocks/>
            </p:cNvCxnSpPr>
            <p:nvPr/>
          </p:nvCxnSpPr>
          <p:spPr bwMode="gray">
            <a:xfrm rot="19332254">
              <a:off x="1262123" y="275699"/>
              <a:ext cx="390" cy="110291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Arrow Connector 14">
              <a:extLst>
                <a:ext uri="{FF2B5EF4-FFF2-40B4-BE49-F238E27FC236}">
                  <a16:creationId xmlns:a16="http://schemas.microsoft.com/office/drawing/2014/main" id="{654CD5B1-5337-4E7C-9F8D-CCA24461284E}"/>
                </a:ext>
              </a:extLst>
            </p:cNvPr>
            <p:cNvCxnSpPr>
              <a:cxnSpLocks/>
            </p:cNvCxnSpPr>
            <p:nvPr/>
          </p:nvCxnSpPr>
          <p:spPr bwMode="gray">
            <a:xfrm rot="19332254" flipH="1">
              <a:off x="1389808" y="177138"/>
              <a:ext cx="113617" cy="110293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20" name="図 1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8604471" y="4754115"/>
            <a:ext cx="1081936" cy="1259895"/>
          </a:xfrm>
          <a:prstGeom prst="rect">
            <a:avLst/>
          </a:prstGeom>
        </p:spPr>
      </p:pic>
      <p:pic>
        <p:nvPicPr>
          <p:cNvPr id="119" name="図 1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7950949" y="4816334"/>
            <a:ext cx="1158025" cy="119767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2544213" y="6162040"/>
            <a:ext cx="3067519" cy="1416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" name="テキスト ボックス 103"/>
          <p:cNvSpPr txBox="1"/>
          <p:nvPr/>
        </p:nvSpPr>
        <p:spPr bwMode="gray">
          <a:xfrm>
            <a:off x="3150898" y="6315891"/>
            <a:ext cx="24060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インボイスといっても</a:t>
            </a:r>
            <a:endParaRPr kumimoji="1" lang="en-US" altLang="ja-JP" sz="2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何から準備すれば良い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の･･･</a:t>
            </a:r>
            <a:endParaRPr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4" name="図 13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21240000" flipH="1">
            <a:off x="6168568" y="6440483"/>
            <a:ext cx="3888000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テキスト ボックス 21"/>
          <p:cNvSpPr txBox="1"/>
          <p:nvPr/>
        </p:nvSpPr>
        <p:spPr bwMode="gray">
          <a:xfrm rot="21240000">
            <a:off x="6381985" y="6710789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ja-JP" altLang="en-US" sz="32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講師派遣申込書</a:t>
            </a:r>
            <a:r>
              <a:rPr lang="ja-JP" altLang="en-US" sz="2400" dirty="0" smtClean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  <a:endParaRPr lang="ja-JP" altLang="en-US" sz="240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139611" y="7862445"/>
            <a:ext cx="1873203" cy="933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720000">
            <a:off x="10077496" y="7113864"/>
            <a:ext cx="1376676" cy="7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テキスト ボックス 46"/>
          <p:cNvSpPr txBox="1"/>
          <p:nvPr/>
        </p:nvSpPr>
        <p:spPr bwMode="gray">
          <a:xfrm rot="720000">
            <a:off x="10209108" y="7210259"/>
            <a:ext cx="11737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いちばん</a:t>
            </a:r>
            <a:endParaRPr kumimoji="1" lang="en-US" altLang="ja-JP" sz="14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右下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記載</a:t>
            </a:r>
            <a:endParaRPr kumimoji="1" lang="en-US" altLang="ja-JP" sz="1600" dirty="0" smtClean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 rot="1140000">
            <a:off x="10022188" y="6600625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D7D7D7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申込書</a:t>
            </a:r>
            <a:endParaRPr kumimoji="1" lang="ja-JP" altLang="en-US" sz="2400" dirty="0">
              <a:solidFill>
                <a:srgbClr val="D7D7D7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9" name="円/楕円 78"/>
          <p:cNvSpPr/>
          <p:nvPr/>
        </p:nvSpPr>
        <p:spPr bwMode="gray">
          <a:xfrm>
            <a:off x="516698" y="12624422"/>
            <a:ext cx="2880000" cy="187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 bwMode="gray">
          <a:xfrm>
            <a:off x="516698" y="11667577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たとえば・・・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 bwMode="gray">
          <a:xfrm>
            <a:off x="590083" y="13024767"/>
            <a:ext cx="300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</a:t>
            </a:r>
            <a:r>
              <a:rPr lang="ja-JP" altLang="en-US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って</a:t>
            </a:r>
            <a:endParaRPr lang="en-US" altLang="ja-JP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決まった様式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で作らなきゃいけないの</a:t>
            </a:r>
            <a:r>
              <a:rPr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lang="ja-JP" altLang="en-US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 bwMode="gray">
          <a:xfrm>
            <a:off x="1914591" y="13913818"/>
            <a:ext cx="9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小売業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8" name="円/楕円 87"/>
          <p:cNvSpPr/>
          <p:nvPr/>
        </p:nvSpPr>
        <p:spPr bwMode="gray">
          <a:xfrm>
            <a:off x="3608228" y="12624422"/>
            <a:ext cx="2880000" cy="187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 bwMode="gray">
          <a:xfrm>
            <a:off x="3767171" y="13024767"/>
            <a:ext cx="2872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毎月引落し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だから</a:t>
            </a:r>
            <a:endParaRPr lang="en-US" altLang="ja-JP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請求書</a:t>
            </a:r>
            <a:r>
              <a:rPr lang="ja-JP" altLang="en-US" sz="20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をもらっていない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んだけど</a:t>
            </a:r>
            <a:r>
              <a:rPr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lang="ja-JP" altLang="en-US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 bwMode="gray">
          <a:xfrm>
            <a:off x="5010105" y="13913818"/>
            <a:ext cx="9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卸売業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 bwMode="gray">
          <a:xfrm rot="480000">
            <a:off x="3409083" y="11362200"/>
            <a:ext cx="3338585" cy="1200329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こうした</a:t>
            </a:r>
            <a:r>
              <a:rPr kumimoji="1" lang="ja-JP" altLang="en-US" sz="3600" dirty="0" smtClean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疑問</a:t>
            </a:r>
            <a:r>
              <a:rPr kumimoji="1" lang="ja-JP" altLang="en-US" sz="3200" dirty="0" smtClean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kumimoji="1" lang="en-US" altLang="ja-JP" sz="3200" dirty="0" smtClean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お答え</a:t>
            </a:r>
            <a:r>
              <a:rPr kumimoji="1" lang="ja-JP" altLang="en-US" sz="3200" dirty="0" smtClean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します！</a:t>
            </a:r>
            <a:endParaRPr kumimoji="1" lang="ja-JP" altLang="en-US" sz="3200" dirty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94" name="図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00274" y="13941128"/>
            <a:ext cx="637560" cy="8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98548" y="13941128"/>
            <a:ext cx="632040" cy="828000"/>
          </a:xfrm>
          <a:prstGeom prst="rect">
            <a:avLst/>
          </a:prstGeom>
        </p:spPr>
      </p:pic>
      <p:pic>
        <p:nvPicPr>
          <p:cNvPr id="97" name="図 96"/>
          <p:cNvPicPr>
            <a:picLocks/>
          </p:cNvPicPr>
          <p:nvPr/>
        </p:nvPicPr>
        <p:blipFill>
          <a:blip r:embed="rId2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552" flipH="1">
            <a:off x="943111" y="334411"/>
            <a:ext cx="7845331" cy="4569544"/>
          </a:xfrm>
          <a:prstGeom prst="rect">
            <a:avLst/>
          </a:prstGeom>
          <a:effectLst>
            <a:outerShdw blurRad="50800" dist="101600" dir="3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テキスト ボックス 66"/>
          <p:cNvSpPr txBox="1"/>
          <p:nvPr/>
        </p:nvSpPr>
        <p:spPr bwMode="gray">
          <a:xfrm rot="21000000">
            <a:off x="1574843" y="1180224"/>
            <a:ext cx="6323805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kumimoji="1" lang="ja-JP" alt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インボイス制度</a:t>
            </a:r>
            <a:endParaRPr kumimoji="1" lang="en-US" altLang="ja-JP" sz="4400" dirty="0" smtClean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7300"/>
              </a:lnSpc>
            </a:pPr>
            <a:r>
              <a:rPr lang="ja-JP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説明会</a:t>
            </a:r>
            <a:endParaRPr kumimoji="1" lang="ja-JP" altLang="en-US" sz="52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 bwMode="gray">
          <a:xfrm rot="21000000">
            <a:off x="2167967" y="2790793"/>
            <a:ext cx="632380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lang="ja-JP" altLang="en-US" sz="3600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r>
              <a:rPr kumimoji="1" lang="ja-JP" altLang="en-US" sz="4400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開</a:t>
            </a:r>
            <a:r>
              <a:rPr kumimoji="1" lang="ja-JP" altLang="en-US" sz="4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催</a:t>
            </a: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しません</a:t>
            </a:r>
            <a:r>
              <a:rPr kumimoji="1" lang="ja-JP" altLang="en-US" sz="4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か？</a:t>
            </a:r>
            <a:endParaRPr kumimoji="1" lang="ja-JP" altLang="en-US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77" name="グループ化 76"/>
          <p:cNvGrpSpPr/>
          <p:nvPr/>
        </p:nvGrpSpPr>
        <p:grpSpPr bwMode="gray">
          <a:xfrm>
            <a:off x="181135" y="1964344"/>
            <a:ext cx="1653537" cy="1620000"/>
            <a:chOff x="10179435" y="10679563"/>
            <a:chExt cx="1653537" cy="1620000"/>
          </a:xfrm>
        </p:grpSpPr>
        <p:sp>
          <p:nvSpPr>
            <p:cNvPr id="82" name="円形吹き出し 81"/>
            <p:cNvSpPr/>
            <p:nvPr/>
          </p:nvSpPr>
          <p:spPr bwMode="gray">
            <a:xfrm>
              <a:off x="10196204" y="10679563"/>
              <a:ext cx="1620000" cy="1620000"/>
            </a:xfrm>
            <a:prstGeom prst="wedgeEllipseCallout">
              <a:avLst>
                <a:gd name="adj1" fmla="val 11685"/>
                <a:gd name="adj2" fmla="val 4225"/>
              </a:avLst>
            </a:prstGeom>
            <a:solidFill>
              <a:srgbClr val="F1B60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/>
            <p:cNvSpPr txBox="1"/>
            <p:nvPr/>
          </p:nvSpPr>
          <p:spPr bwMode="gray">
            <a:xfrm>
              <a:off x="10179435" y="11193619"/>
              <a:ext cx="16535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消費税</a:t>
              </a:r>
              <a:endParaRPr kumimoji="1" lang="en-US" altLang="ja-JP" sz="36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84" name="テキスト ボックス 83"/>
          <p:cNvSpPr txBox="1"/>
          <p:nvPr/>
        </p:nvSpPr>
        <p:spPr bwMode="gray">
          <a:xfrm rot="21000000">
            <a:off x="1193773" y="1085750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会員向け</a:t>
            </a:r>
            <a:endParaRPr lang="en-US" altLang="ja-JP" sz="3200" dirty="0" smtClean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 bwMode="gray">
          <a:xfrm>
            <a:off x="7092615" y="11680888"/>
            <a:ext cx="1798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オンライン</a:t>
            </a:r>
            <a:endParaRPr kumimoji="1" lang="en-US" altLang="ja-JP" sz="2200" dirty="0" smtClean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2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対応</a:t>
            </a:r>
            <a:endParaRPr lang="en-US" altLang="ja-JP" sz="1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16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ご相談ください</a:t>
            </a:r>
            <a:endParaRPr kumimoji="1" lang="ja-JP" altLang="en-US" sz="1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 bwMode="gray">
          <a:xfrm>
            <a:off x="6904567" y="8865671"/>
            <a:ext cx="5355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en-US" altLang="ja-JP" sz="1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地方</a:t>
            </a:r>
            <a:r>
              <a:rPr lang="ja-JP" altLang="en-US" sz="1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支部団体等での開催をご希望の場合は最寄りの税務署に</a:t>
            </a:r>
            <a:endParaRPr lang="en-US" altLang="ja-JP" sz="13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182563" indent="-182563"/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ご相談いただいても</a:t>
            </a:r>
            <a:r>
              <a:rPr kumimoji="1" lang="ja-JP" altLang="en-US" sz="1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差し支えありません。</a:t>
            </a:r>
            <a:endParaRPr kumimoji="1" lang="ja-JP" altLang="en-US" sz="13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45" y="15239310"/>
            <a:ext cx="3621031" cy="11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838</TotalTime>
  <Words>216</Words>
  <Application>Microsoft Office PowerPoint</Application>
  <PresentationFormat>ユーザー設定</PresentationFormat>
  <Paragraphs>47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HGP創英角ﾎﾟｯﾌﾟ体</vt:lpstr>
      <vt:lpstr>HG丸ｺﾞｼｯｸM-PRO</vt:lpstr>
      <vt:lpstr>ＭＳ Ｐゴシック</vt:lpstr>
      <vt:lpstr>ＭＳ 明朝</vt:lpstr>
      <vt:lpstr>UD デジタル 教科書体 N-B</vt:lpstr>
      <vt:lpstr>UD デジタル 教科書体 NK-B</vt:lpstr>
      <vt:lpstr>UD デジタル 教科書体 NK-R</vt:lpstr>
      <vt:lpstr>メイリオ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SK</dc:creator>
  <cp:lastModifiedBy>青山 昂史(aoyama-kouji.h98)</cp:lastModifiedBy>
  <cp:revision>96</cp:revision>
  <cp:lastPrinted>2021-12-28T05:11:26Z</cp:lastPrinted>
  <dcterms:created xsi:type="dcterms:W3CDTF">2021-12-21T01:06:03Z</dcterms:created>
  <dcterms:modified xsi:type="dcterms:W3CDTF">2022-01-24T03:46:37Z</dcterms:modified>
</cp:coreProperties>
</file>